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12192000"/>
  <p:notesSz cx="6858000" cy="9144000"/>
  <p:embeddedFontLst>
    <p:embeddedFont>
      <p:font typeface="Roboto Slab"/>
      <p:regular r:id="rId33"/>
      <p:bold r:id="rId34"/>
    </p:embeddedFont>
    <p:embeddedFont>
      <p:font typeface="Garamond"/>
      <p:regular r:id="rId35"/>
      <p:bold r:id="rId36"/>
      <p:italic r:id="rId37"/>
      <p:boldItalic r:id="rId38"/>
    </p:embeddedFont>
    <p:embeddedFont>
      <p:font typeface="Cabin"/>
      <p:regular r:id="rId39"/>
      <p:bold r:id="rId40"/>
      <p:italic r:id="rId41"/>
      <p:boldItalic r:id="rId42"/>
    </p:embeddedFont>
    <p:embeddedFont>
      <p:font typeface="Gill Sans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bin-bold.fntdata"/><Relationship Id="rId20" Type="http://schemas.openxmlformats.org/officeDocument/2006/relationships/slide" Target="slides/slide16.xml"/><Relationship Id="rId42" Type="http://schemas.openxmlformats.org/officeDocument/2006/relationships/font" Target="fonts/Cabin-boldItalic.fntdata"/><Relationship Id="rId41" Type="http://schemas.openxmlformats.org/officeDocument/2006/relationships/font" Target="fonts/Cabin-italic.fntdata"/><Relationship Id="rId22" Type="http://schemas.openxmlformats.org/officeDocument/2006/relationships/slide" Target="slides/slide18.xml"/><Relationship Id="rId44" Type="http://schemas.openxmlformats.org/officeDocument/2006/relationships/font" Target="fonts/GillSans-bold.fntdata"/><Relationship Id="rId21" Type="http://schemas.openxmlformats.org/officeDocument/2006/relationships/slide" Target="slides/slide17.xml"/><Relationship Id="rId43" Type="http://schemas.openxmlformats.org/officeDocument/2006/relationships/font" Target="fonts/GillSans-regular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Slab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Garamond-regular.fntdata"/><Relationship Id="rId12" Type="http://schemas.openxmlformats.org/officeDocument/2006/relationships/slide" Target="slides/slide8.xml"/><Relationship Id="rId34" Type="http://schemas.openxmlformats.org/officeDocument/2006/relationships/font" Target="fonts/RobotoSlab-bold.fntdata"/><Relationship Id="rId15" Type="http://schemas.openxmlformats.org/officeDocument/2006/relationships/slide" Target="slides/slide11.xml"/><Relationship Id="rId37" Type="http://schemas.openxmlformats.org/officeDocument/2006/relationships/font" Target="fonts/Garamond-italic.fntdata"/><Relationship Id="rId14" Type="http://schemas.openxmlformats.org/officeDocument/2006/relationships/slide" Target="slides/slide10.xml"/><Relationship Id="rId36" Type="http://schemas.openxmlformats.org/officeDocument/2006/relationships/font" Target="fonts/Garamond-bold.fntdata"/><Relationship Id="rId17" Type="http://schemas.openxmlformats.org/officeDocument/2006/relationships/slide" Target="slides/slide13.xml"/><Relationship Id="rId39" Type="http://schemas.openxmlformats.org/officeDocument/2006/relationships/font" Target="fonts/Cabin-regular.fntdata"/><Relationship Id="rId16" Type="http://schemas.openxmlformats.org/officeDocument/2006/relationships/slide" Target="slides/slide12.xml"/><Relationship Id="rId38" Type="http://schemas.openxmlformats.org/officeDocument/2006/relationships/font" Target="fonts/Garamond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і людям завжди подобався решарпер, бо він завжди кльово працював і підвищував продуктивність в кілька разів - завжди був корисним.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і в джетбрейнс вже була слава ребят, які роблять якісні ІДЕ - я дуже багато джава коду написав в ідеї.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постало питання - чого б їм не зробить свою іде для дотнету? м? або може не інтегрувать дотнет в ідею? </a:t>
            </a:r>
            <a:br>
              <a:rPr lang="en-US"/>
            </a:br>
            <a:r>
              <a:rPr lang="en-US"/>
              <a:t>вони ж роблять прекрасні продукти - решарпер і ідея найпопулярніші.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окей, тепер в нас є проект райдер. </a:t>
            </a:r>
          </a:p>
        </p:txBody>
      </p:sp>
      <p:sp>
        <p:nvSpPr>
          <p:cNvPr id="141" name="Shape 14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хтось бачів таке в студії - u can improve startup performance by disabling resharper ultimate extension?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це рандомний твіт якогось дотнетчіка, який пише в студії - яка сама по собі дуже повільна як іде і має певні проблеми.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і людям завжди подобався решарпер, бо він завжди кльово працював і підвищував продуктивність в кілька разів - завжди був корисним.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і в джетбрейнс вже була слава ребят, які роблять якісні ІДЕ - я дуже багато джава коду написав в ідеї.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постало питання - чого б їм не зробить свою іде для дотнету? м? або може не інтегрувать дотнет в ідею? </a:t>
            </a:r>
            <a:br>
              <a:rPr lang="en-US"/>
            </a:br>
            <a:r>
              <a:rPr lang="en-US"/>
              <a:t>вони ж роблять прекрасні продукти - решарпер і ідея найпопулярніші.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окей, тепер в нас є проект райдер. </a:t>
            </a:r>
          </a:p>
        </p:txBody>
      </p:sp>
      <p:sp>
        <p:nvSpPr>
          <p:cNvPr id="155" name="Shape 15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райдер. </a:t>
            </a:r>
            <a:br>
              <a:rPr lang="en-US"/>
            </a:br>
            <a:r>
              <a:rPr lang="en-US"/>
              <a:t>Це кросплатформа іде для дотнету, яка увібрала в себе найкраще від двох найкращих продуктів джетбрейс - ідея і решарпер. </a:t>
            </a:r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ще раз чому так зроблено -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в джетбрейнс була прекрасна іде для джави, де є вже підтримка  розширень, контролю версій, різних мов, роботи з файлами і все це вже є зроблено і зроблено дуже добре.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тому платформа ідеї просто ідеально підходила на роль фронтенду.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і вона просто протестована часом.</a:t>
            </a:r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і в них ще один прекрасний продукт - решарпер, який розроблявся дійсно під потреби комьюніті, який має тисячі рефакторінгів і тисячі тулів, які роблять наше щоденне девелоперське життя простішим.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і був ще один продукт - дотпік.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в нас на проектах на кодревью ми постійно юзаєм цю штуку - спочатку подивитись, як код написаний це стандартно, але ми ще й перевіряємо в який код це все компілюється. </a:t>
            </a:r>
            <a:br>
              <a:rPr lang="en-US"/>
            </a:br>
            <a:r>
              <a:rPr lang="en-US"/>
              <a:t>якщо казати простими словами, то дотпік це тулза для декомпіляції бібліотек і перегляду IL коду який вони генерують. і іноді вона може показати дуже багато неочевидних речей і превентнути різні проблеми з перфомансом і оптимізацією.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і сталось так, шо воно вбудоване в райдер тепер і це дуже зручно - все в одній іде. </a:t>
            </a:r>
          </a:p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це знаєте як ця мемна реклама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в мене є яблуко, в мене є олівець, пайнеппл пен.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тільки тут трошки сложніше - в мене є ідея, в мене є решарпер, в мене є дотпік.</a:t>
            </a:r>
            <a:br>
              <a:rPr lang="en-US"/>
            </a:br>
            <a:r>
              <a:rPr lang="en-US"/>
              <a:t>і все це разом складається в райдер.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райдер, який підтримує сішарп, фшарп, бейсік, xaml, html, javascript, css, TypeScript, дотнет фреймворк, моно, дотнет кор, юніті і ксамарін.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і це все раниться на трьох платформах - вінда, мак і лінукс. </a:t>
            </a:r>
          </a:p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коротко про райдер -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райдер раниться на всіх платформах - віндовс, лінукс, мак. в часи дотнет кора це дуже зручно і кльово.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особливо маководи дуже радуються нормальній іде з нормальними хоткеями для дотнета.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коротко про архітектуру райдера:</a:t>
            </a:r>
            <a:br>
              <a:rPr lang="en-US"/>
            </a:br>
            <a:r>
              <a:rPr lang="en-US"/>
              <a:t>в джетбрейнс було два самих крутих продукта - інтелліджей айдіа і решарпер.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і вони зробили експеримент з поєднанням цих двох продуктів - взяти найкраще з інтеліджей ідея і решарпера і поєднати їх. інтелліджей працює як фронтенд і решарпер як бекенд для обличслення рефакторінгів.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і ці ребята з джетбрейнс дуже гарно діляться своїм досвідом в розробці їх іде в блогах.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звідти я і взяв отаку приблизно схему шоб пояснити вам, шо це взагалі не рокет саєнс. це звичайна ентерпрайз аппка.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модел вью вью модел архітектура, де в окремому процесі в нас працює решарпер як сервіс, який натравлюється на файли з фронтенда і аналізує це все і відправляє це в фронтенд по їхньому протоколу - виключно вже самі рефакторінги - текст, іконка, колір.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і тут в нас так, що ми маємо два процеси - процес решарпера і процес райдера як фронтенда. і всі важкі обчислення і вся логіка робиться в бекенд треді.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це робить юай більш респонсів, бо він не буде завісать як в студії - фронтенд дуже лайтовий і працює сам по собі ідеально, а підвісать теоретично може бекенд - через якісь комплексні обчислення на слабких машинах.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гарна новина для тих, хто користувався ідеєю - всі ті плагіни, які можна поставить на ідею, можна поставить і на райдер. і так само всі плагіни до решарпера.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гарна новина для тих, хто користувався решарпером - всі ті рефакторінги, які пропонував нам решарпер в студії, будуть пропонуватись і в райдері. </a:t>
            </a:r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взагалі чого я почав цікавитись райдером - я шукав годну іде для фшарпа.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не текстовий редактор, а саме іде.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якшо хтось не знає, то решарпер не працює з фшарпом, а всякі рефакторінгі студії якшо і є, то це не зовсім те, що я шукав.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бейсіклі я шукав решарпер для фшарпа.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але це слабо можливо, судячи з того шо пишуть ребята з джетбрейнс.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і підтримка фшарпа побудована на фшарп компілятор сервісі від майкрософта. не знаю коли це буде імлементовано в решарпері, але в райері це вже є.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https://github.com/fsharp/FSharp.Compiler.Service</a:t>
            </a:r>
          </a:p>
        </p:txBody>
      </p:sp>
      <p:sp>
        <p:nvSpPr>
          <p:cNvPr id="248" name="Shape 24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але дуже великий ботлнек для райдера зараз - відсутність кодленсу. </a:t>
            </a:r>
            <a:br>
              <a:rPr lang="en-US"/>
            </a:br>
            <a:r>
              <a:rPr lang="en-US"/>
              <a:t>хтось знає шо це таке і бачив колись такий скрін?</a:t>
            </a:r>
          </a:p>
        </p:txBody>
      </p:sp>
      <p:sp>
        <p:nvSpPr>
          <p:cNvPr id="255" name="Shape 25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і шо дуже радує - процес розробки проекту дуже відкритий з сторони джетбрейнс - вони пишуть про це блогі, їздять на конфи розповідати про це, розповідають про техреалізацію з мінімумом маркетингу. </a:t>
            </a:r>
          </a:p>
        </p:txBody>
      </p:sp>
      <p:sp>
        <p:nvSpPr>
          <p:cNvPr id="262" name="Shape 26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але дуже великий ботлнек для райдера зараз - відсутність кодленсу. </a:t>
            </a:r>
            <a:br>
              <a:rPr lang="en-US"/>
            </a:br>
            <a:r>
              <a:rPr lang="en-US"/>
              <a:t>хтось знає шо це таке і бачив колись такий скрін?</a:t>
            </a:r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саме таку статистику я знайшов на віжуал студії і кількості людей які її юзають. насправді в екосистемі дотнету дуже важко вибрати іншу іде, бо студія насправді надає все - і альтернатив до недавнього часу не було.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і всі юзали цю стару добру студію з решарпером.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але сьогодні вже 2017 рік - дотнет всюди, даже на андроіді, шо апріорі забавно.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саме таку статистику я знайшов на віжуал студії і кількості людей які її юзають. насправді в екосистемі дотнету дуже важко вибрати іншу іде, бо студія насправді надає все - і альтернатив до недавнього часу не було.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і всі юзали цю стару добру студію з решарпером.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але сьогодні вже 2017 рік - дотнет всюди, даже на андроіді, шо апріорі забавно.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отож. якщо ви працюєте з сішарпом або фшарпом і хочете спробувати альтернативу - і хорошу альтернативу.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не для того шоб відразу перескочіть на нього і все робить тільки ним. </a:t>
            </a:r>
            <a:br>
              <a:rPr lang="en-US"/>
            </a:br>
            <a:r>
              <a:rPr lang="en-US"/>
              <a:t>мій поінт в тому, що він просто інший, це інша іде, і шоб зрозуміти різницю треба лише взяти і спробувати.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моя сестра пише на джаві вже років 6 і я завжди писав тільки в ідеї джаву, коли треба було, а вона в екліпсі. і ми часто про це говорили, вона теж писала деякий час в ідеї.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тому питання студія чи райдер це як питання ідея чи екліпс.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я ніколи не скажу, шо це краще і це гірше, це завжди ваш вибір і просто треба спробувати те і те, щоб порівняти і зрозуміти що працює краще для вас.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надіюсь після цієї сесії ви таки скачаєте еап райдера і попробуєте на якомусь опен-сорс пет проекті його, може вам сподобається і ви спробуєте робити речі на роботі в райдері.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мій поінт в тому, що вибір тепер є і треба вибирати, треба оцінювати і робити висновки на рахунок того що працює краще в вашій ситуації.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світ дотнету розширюється і всякі рамки між дотнетом і джавою стираються, то чому б не спробувати? </a:t>
            </a:r>
            <a:br>
              <a:rPr lang="en-US"/>
            </a:br>
            <a:r>
              <a:rPr lang="en-US"/>
              <a:t>Студія - це хороша штука.. і мати вибір це хороша штука.</a:t>
            </a:r>
          </a:p>
        </p:txBody>
      </p:sp>
      <p:sp>
        <p:nvSpPr>
          <p:cNvPr id="292" name="Shape 29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отож. якщо ви працюєте з сішарпом або фшарпом і хочете спробувати альтернативу - і хорошу альтернативу.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не для того шоб відразу перескочіть на нього і все робить тільки ним. </a:t>
            </a:r>
            <a:br>
              <a:rPr lang="en-US"/>
            </a:br>
            <a:r>
              <a:rPr lang="en-US"/>
              <a:t>мій поінт в тому, що він просто інший, це інша іде, і шоб зрозуміти різницю треба лише взяти і спробувати.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моя сестра пише на джаві вже років 6 і я завжди писав тільки в ідеї джаву, коли треба було, а вона в екліпсі. і ми часто про це говорили, вона теж писала деякий час в ідеї.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тому питання студія чи райдер це як питання ідея чи екліпс.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я ніколи не скажу, шо це краще і це гірше, це завжди ваш вибір і просто треба спробувати те і те, щоб порівняти і зрозуміти що працює краще для вас.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надіюсь після цієї сесії ви таки скачаєте еап райдера і попробуєте на якомусь опен-сорс пет проекті його, може вам сподобається і ви спробуєте робити речі на роботі в райдері.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мій поінт в тому, що вибір тепер є і треба вибирати, треба оцінювати і робити висновки на рахунок того що працює краще в вашій ситуації.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світ дотнету розширюється і всякі рамки між дотнетом і джавою стираються, то чому б не спробувати? </a:t>
            </a:r>
            <a:br>
              <a:rPr lang="en-US"/>
            </a:br>
            <a:r>
              <a:rPr lang="en-US"/>
              <a:t>Студія - це хороша штука.. і мати вибір це хороша штука.</a:t>
            </a:r>
          </a:p>
        </p:txBody>
      </p:sp>
      <p:sp>
        <p:nvSpPr>
          <p:cNvPr id="298" name="Shape 29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я люблю математику і цифри, тому хотів би почати з них. цифри, числа, вони мене переслідують як девелопера.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скільки людей в цьому залі займаються програмуванням? донт бі шай.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скільки на дотнеті?</a:t>
            </a:r>
            <a:br>
              <a:rPr lang="en-US"/>
            </a:br>
            <a:r>
              <a:rPr lang="en-US"/>
              <a:t>скільки користується віжуал студіей?</a:t>
            </a:r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20. </a:t>
            </a:r>
            <a:br>
              <a:rPr lang="en-US"/>
            </a:br>
            <a:r>
              <a:rPr lang="en-US"/>
              <a:t>саме стільки років тому була релізнута студія 97. </a:t>
            </a:r>
          </a:p>
        </p:txBody>
      </p:sp>
      <p:sp>
        <p:nvSpPr>
          <p:cNvPr id="108" name="Shape 10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-1.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саме стільки мені було на той момент.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до чого це - до дуже устоявшоїся екосистеми дотнета - ми 15 років робим одне і те саме - студія, сішарп, ентіті фреймворк, аспнет, дотнет фреймворк.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і цьому всьому просто треба ковток свіжого повітря - нові люди, нові інструменти, нові фреймворки.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це зараз і відбувається. </a:t>
            </a:r>
          </a:p>
        </p:txBody>
      </p:sp>
      <p:sp>
        <p:nvSpPr>
          <p:cNvPr id="114" name="Shape 11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13 років тому з’явилась альтернатива студії - моно для лінукса. 2004 рік. сьодні ми уже про це говорили.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десь тоді ми зрозуміли, що може бути інша іде, але вона була дуже лажова. як і перетягування дотнета в моно на лінукс.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і досі в нас не було серйозної іде для дотента під лінукс</a:t>
            </a:r>
          </a:p>
        </p:txBody>
      </p:sp>
      <p:sp>
        <p:nvSpPr>
          <p:cNvPr id="120" name="Shape 12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саме таку статистику я знайшов на віжуал студії і кількості людей які її юзають. насправді в екосистемі дотнету дуже важко вибрати іншу іде, бо студія насправді надає все - і альтернатив до недавнього часу не було.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і всі юзали цю стару добру студію з решарпером.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але сьогодні вже 2017 рік - дотнет всюди, даже на андроіді, шо апріорі забавно.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я веду до того, що ексосистема дуже уставлена була і все було так дуже консервативно. </a:t>
            </a:r>
            <a:br>
              <a:rPr lang="en-US"/>
            </a:br>
            <a:r>
              <a:rPr lang="en-US"/>
              <a:t>АЛЕ наразі світ дотнету міняється з усіх боків і нам пропонується прекрасна алтернатива студії від джет брейнс.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я дуже великий фанбой кодгенерації, бо вважаю, що вона імплісітлі коррект.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всі бачать кстаті шо зараз відбувається з студією? хто знає про рослін і код аналізатори? якшо простіше кажучи, то рослін теоретично з часом витіснить решарпер як такий. </a:t>
            </a:r>
          </a:p>
        </p:txBody>
      </p:sp>
      <p:sp>
        <p:nvSpPr>
          <p:cNvPr id="134" name="Shape 13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Титульний слайд кольоровий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152" y="-7712"/>
            <a:ext cx="12465115" cy="701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2460883" y="4308632"/>
            <a:ext cx="7245928" cy="12052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bin"/>
              <a:buNone/>
              <a:defRPr b="1" i="1" sz="6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2166493" y="5513833"/>
            <a:ext cx="8062211" cy="894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14" name="Shape 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2219" y="851390"/>
            <a:ext cx="3630761" cy="2784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u avec légen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Garamond"/>
              <a:buNone/>
              <a:defRPr b="0" i="0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Image avec légen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Garamond"/>
              <a:buNone/>
              <a:defRPr b="0" i="0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9" name="Shape 59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re et texte vertical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Titre vertical et text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2_Diapositive de titr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/>
          <p:nvPr/>
        </p:nvSpPr>
        <p:spPr>
          <a:xfrm>
            <a:off x="3391598" y="1404084"/>
            <a:ext cx="5386539" cy="4049829"/>
          </a:xfrm>
          <a:prstGeom prst="rect">
            <a:avLst/>
          </a:prstGeom>
          <a:solidFill>
            <a:schemeClr val="lt1">
              <a:alpha val="52941"/>
            </a:schemeClr>
          </a:solidFill>
          <a:ln cap="flat" cmpd="sng" w="12700">
            <a:solidFill>
              <a:srgbClr val="42719B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00" rotWithShape="0" algn="ctr" sy="1000">
              <a:srgbClr val="000000">
                <a:alpha val="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1289" y="1730428"/>
            <a:ext cx="4429419" cy="339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Титульний слайд білий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429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/>
          <p:nvPr>
            <p:ph type="ctrTitle"/>
          </p:nvPr>
        </p:nvSpPr>
        <p:spPr>
          <a:xfrm>
            <a:off x="2673017" y="3942525"/>
            <a:ext cx="7245928" cy="12052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bin"/>
              <a:buNone/>
              <a:defRPr b="1" i="1" sz="6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2" name="Shape 22"/>
          <p:cNvSpPr txBox="1"/>
          <p:nvPr>
            <p:ph idx="1" type="subTitle"/>
          </p:nvPr>
        </p:nvSpPr>
        <p:spPr>
          <a:xfrm>
            <a:off x="2426377" y="5147726"/>
            <a:ext cx="8062211" cy="894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3" name="Shape 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7805" y="580724"/>
            <a:ext cx="3464979" cy="2633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En-tête de sec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hape 25"/>
          <p:cNvPicPr preferRelativeResize="0"/>
          <p:nvPr/>
        </p:nvPicPr>
        <p:blipFill rotWithShape="1">
          <a:blip r:embed="rId2">
            <a:alphaModFix/>
          </a:blip>
          <a:srcRect b="0" l="0" r="25151" t="99"/>
          <a:stretch/>
        </p:blipFill>
        <p:spPr>
          <a:xfrm rot="5400000">
            <a:off x="2693557" y="-2693555"/>
            <a:ext cx="6857997" cy="1224511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/>
          <p:nvPr>
            <p:ph idx="1" type="body"/>
          </p:nvPr>
        </p:nvSpPr>
        <p:spPr>
          <a:xfrm>
            <a:off x="334146" y="5138103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●"/>
              <a:defRPr b="1" i="0" sz="2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○"/>
              <a:defRPr b="0" i="0" sz="20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■"/>
              <a:defRPr b="0" i="0" sz="18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●"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○"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■"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●"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○"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■"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7" name="Shape 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0928" y="236538"/>
            <a:ext cx="2286000" cy="173735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/>
          <p:nvPr>
            <p:ph type="title"/>
          </p:nvPr>
        </p:nvSpPr>
        <p:spPr>
          <a:xfrm>
            <a:off x="338329" y="2210435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Gill Sans"/>
              <a:buNone/>
              <a:defRPr b="1" i="1" sz="6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re et contenu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3369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>
            <p:ph type="title"/>
          </p:nvPr>
        </p:nvSpPr>
        <p:spPr>
          <a:xfrm>
            <a:off x="346228" y="500062"/>
            <a:ext cx="9785322" cy="13255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Gill Sans"/>
              <a:buNone/>
              <a:defRPr b="1" i="1" sz="4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46228" y="1825625"/>
            <a:ext cx="9785322" cy="5032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36550" lvl="0" marL="514350" marR="0" rtl="0" algn="l">
              <a:lnSpc>
                <a:spcPct val="15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1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04800" lvl="1" marL="914400" marR="0" rtl="0" algn="l">
              <a:lnSpc>
                <a:spcPct val="15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1" i="0" sz="2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5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1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714500" marR="0" rtl="0" algn="l">
              <a:lnSpc>
                <a:spcPct val="15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1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171700" marR="0" rtl="0" algn="l">
              <a:lnSpc>
                <a:spcPct val="15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1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33" name="Shape 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7172" y="185196"/>
            <a:ext cx="1734109" cy="1334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Deux contenu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 rotWithShape="1">
          <a:blip r:embed="rId2">
            <a:alphaModFix/>
          </a:blip>
          <a:srcRect b="43900" l="0" r="6849" t="0"/>
          <a:stretch/>
        </p:blipFill>
        <p:spPr>
          <a:xfrm>
            <a:off x="0" y="18288"/>
            <a:ext cx="12192000" cy="683971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/>
          <p:nvPr>
            <p:ph type="title"/>
          </p:nvPr>
        </p:nvSpPr>
        <p:spPr>
          <a:xfrm>
            <a:off x="0" y="411764"/>
            <a:ext cx="9990212" cy="13255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Gill Sans"/>
              <a:buNone/>
              <a:defRPr b="1" i="1" sz="4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6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36550" lvl="0" marL="51435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2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7145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1717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53340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36550" lvl="0" marL="51435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2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7145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1717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39" name="Shape 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4050" y="254587"/>
            <a:ext cx="1734109" cy="1334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Слайд із заголовком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 b="0" l="33751" r="37106" t="0"/>
          <a:stretch/>
        </p:blipFill>
        <p:spPr>
          <a:xfrm rot="10800000">
            <a:off x="9977119" y="0"/>
            <a:ext cx="22148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/>
          <p:nvPr>
            <p:ph type="title"/>
          </p:nvPr>
        </p:nvSpPr>
        <p:spPr>
          <a:xfrm>
            <a:off x="337350" y="0"/>
            <a:ext cx="895295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Gill Sans"/>
              <a:buNone/>
              <a:defRPr b="1" i="0" sz="4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pic>
        <p:nvPicPr>
          <p:cNvPr id="43" name="Shape 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1014" y="426720"/>
            <a:ext cx="1847088" cy="140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Чистий слайд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 rotWithShape="1">
          <a:blip r:embed="rId2">
            <a:alphaModFix/>
          </a:blip>
          <a:srcRect b="0" l="33751" r="37106" t="0"/>
          <a:stretch/>
        </p:blipFill>
        <p:spPr>
          <a:xfrm>
            <a:off x="10058400" y="0"/>
            <a:ext cx="21335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8597" y="325119"/>
            <a:ext cx="1913203" cy="1472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Diapositive de titr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203" y="1730430"/>
            <a:ext cx="4469920" cy="339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27.png"/><Relationship Id="rId6" Type="http://schemas.openxmlformats.org/officeDocument/2006/relationships/image" Target="../media/image33.png"/><Relationship Id="rId7" Type="http://schemas.openxmlformats.org/officeDocument/2006/relationships/image" Target="../media/image8.png"/><Relationship Id="rId8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gif"/><Relationship Id="rId4" Type="http://schemas.openxmlformats.org/officeDocument/2006/relationships/hyperlink" Target="https://github.com/fsharp/FSharp.Compiler.Service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fsharp/FSharp.Compiler.Service" TargetMode="External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hyperlink" Target="http://aakinshin.net/blog/post/rider-nuget-search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fsharp/FSharp.Compiler.Service" TargetMode="External"/><Relationship Id="rId4" Type="http://schemas.openxmlformats.org/officeDocument/2006/relationships/image" Target="../media/image24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0.jpg"/><Relationship Id="rId5" Type="http://schemas.openxmlformats.org/officeDocument/2006/relationships/hyperlink" Target="https://github.com/d1mnewz" TargetMode="External"/><Relationship Id="rId6" Type="http://schemas.openxmlformats.org/officeDocument/2006/relationships/hyperlink" Target="https://www.facebook.com/dmytro.zhluktenko" TargetMode="External"/><Relationship Id="rId7" Type="http://schemas.openxmlformats.org/officeDocument/2006/relationships/hyperlink" Target="https://www.facebook.com/MSPInUkrain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4352" y="2070318"/>
            <a:ext cx="2807700" cy="7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352" y="4947260"/>
            <a:ext cx="5576700" cy="20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4985" y="5635267"/>
            <a:ext cx="5573700" cy="9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368" y="2240091"/>
            <a:ext cx="1982700" cy="200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41925" y="3531162"/>
            <a:ext cx="2732400" cy="6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27275" y="195764"/>
            <a:ext cx="5805600" cy="12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lang="en-US" sz="7200"/>
              <a:t>why</a:t>
            </a:r>
          </a:p>
        </p:txBody>
      </p:sp>
      <p:sp>
        <p:nvSpPr>
          <p:cNvPr id="144" name="Shape 144"/>
          <p:cNvSpPr txBox="1"/>
          <p:nvPr>
            <p:ph type="title"/>
          </p:nvPr>
        </p:nvSpPr>
        <p:spPr>
          <a:xfrm>
            <a:off x="46675" y="2314800"/>
            <a:ext cx="121920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i="0" lang="en-US" sz="15000"/>
              <a:t>a lot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">
            <a:off x="540262" y="2314813"/>
            <a:ext cx="11111475" cy="266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lang="en-US" sz="7200"/>
              <a:t>why</a:t>
            </a:r>
          </a:p>
        </p:txBody>
      </p:sp>
      <p:sp>
        <p:nvSpPr>
          <p:cNvPr id="151" name="Shape 151"/>
          <p:cNvSpPr txBox="1"/>
          <p:nvPr>
            <p:ph type="title"/>
          </p:nvPr>
        </p:nvSpPr>
        <p:spPr>
          <a:xfrm>
            <a:off x="46675" y="2314800"/>
            <a:ext cx="121920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i="0" lang="en-US" sz="15000"/>
              <a:t>a lot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175" y="1541281"/>
            <a:ext cx="9971224" cy="51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lang="en-US" sz="7200"/>
              <a:t>why</a:t>
            </a:r>
          </a:p>
        </p:txBody>
      </p:sp>
      <p:sp>
        <p:nvSpPr>
          <p:cNvPr id="158" name="Shape 158"/>
          <p:cNvSpPr txBox="1"/>
          <p:nvPr>
            <p:ph type="title"/>
          </p:nvPr>
        </p:nvSpPr>
        <p:spPr>
          <a:xfrm>
            <a:off x="46675" y="2314800"/>
            <a:ext cx="121920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i="0" lang="en-US" sz="15000"/>
              <a:t>a lot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25" y="2314801"/>
            <a:ext cx="12086274" cy="3357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lang="en-US" sz="7200"/>
              <a:t>Things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499" y="-358625"/>
            <a:ext cx="12389600" cy="77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again why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1825759"/>
            <a:ext cx="4944800" cy="25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again why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1825759"/>
            <a:ext cx="4944800" cy="25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4299" y="1718873"/>
            <a:ext cx="4944801" cy="276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again why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1825759"/>
            <a:ext cx="4944800" cy="25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4299" y="1718873"/>
            <a:ext cx="4944801" cy="276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9687" y="2207959"/>
            <a:ext cx="2172615" cy="217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8262" y="171400"/>
            <a:ext cx="4480275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again why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1825759"/>
            <a:ext cx="4944800" cy="25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4299" y="1718873"/>
            <a:ext cx="4944801" cy="276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2237" y="5103675"/>
            <a:ext cx="3627525" cy="132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Shape 200"/>
          <p:cNvCxnSpPr>
            <a:endCxn id="199" idx="0"/>
          </p:cNvCxnSpPr>
          <p:nvPr/>
        </p:nvCxnSpPr>
        <p:spPr>
          <a:xfrm>
            <a:off x="4398300" y="4255275"/>
            <a:ext cx="1697700" cy="8484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1" name="Shape 201"/>
          <p:cNvCxnSpPr>
            <a:endCxn id="199" idx="0"/>
          </p:cNvCxnSpPr>
          <p:nvPr/>
        </p:nvCxnSpPr>
        <p:spPr>
          <a:xfrm flipH="1">
            <a:off x="6096000" y="3930375"/>
            <a:ext cx="2108100" cy="1173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02" name="Shape 2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9687" y="2016859"/>
            <a:ext cx="2172615" cy="21726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Shape 203"/>
          <p:cNvCxnSpPr>
            <a:stCxn id="202" idx="2"/>
            <a:endCxn id="199" idx="0"/>
          </p:cNvCxnSpPr>
          <p:nvPr/>
        </p:nvCxnSpPr>
        <p:spPr>
          <a:xfrm>
            <a:off x="6095995" y="4189474"/>
            <a:ext cx="0" cy="914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4" name="Shape 204"/>
          <p:cNvSpPr txBox="1"/>
          <p:nvPr/>
        </p:nvSpPr>
        <p:spPr>
          <a:xfrm>
            <a:off x="8788550" y="4836075"/>
            <a:ext cx="3273000" cy="16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.NET Framework, Mono, .NET Core, Unity, Xamarin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563275" y="4779975"/>
            <a:ext cx="3000300" cy="16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C#, F#, VB.NET, XAML, HTML, CSS, TypeScript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8262" y="171400"/>
            <a:ext cx="4480275" cy="2419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Shape 207"/>
          <p:cNvCxnSpPr/>
          <p:nvPr/>
        </p:nvCxnSpPr>
        <p:spPr>
          <a:xfrm>
            <a:off x="4858400" y="2590750"/>
            <a:ext cx="1237500" cy="2512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again why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50" y="1825759"/>
            <a:ext cx="4944800" cy="25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324" y="1718873"/>
            <a:ext cx="4944801" cy="276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2237" y="5103675"/>
            <a:ext cx="3627525" cy="1325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Shape 217"/>
          <p:cNvCxnSpPr>
            <a:endCxn id="216" idx="0"/>
          </p:cNvCxnSpPr>
          <p:nvPr/>
        </p:nvCxnSpPr>
        <p:spPr>
          <a:xfrm>
            <a:off x="4398300" y="4255275"/>
            <a:ext cx="1697700" cy="8484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8" name="Shape 218"/>
          <p:cNvCxnSpPr>
            <a:endCxn id="216" idx="0"/>
          </p:cNvCxnSpPr>
          <p:nvPr/>
        </p:nvCxnSpPr>
        <p:spPr>
          <a:xfrm flipH="1">
            <a:off x="6096000" y="3930375"/>
            <a:ext cx="2108100" cy="11733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19" name="Shape 2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9687" y="2016859"/>
            <a:ext cx="2172615" cy="21726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Shape 220"/>
          <p:cNvCxnSpPr>
            <a:stCxn id="219" idx="2"/>
            <a:endCxn id="216" idx="0"/>
          </p:cNvCxnSpPr>
          <p:nvPr/>
        </p:nvCxnSpPr>
        <p:spPr>
          <a:xfrm>
            <a:off x="6095995" y="4189474"/>
            <a:ext cx="0" cy="914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1" name="Shape 221"/>
          <p:cNvSpPr txBox="1"/>
          <p:nvPr/>
        </p:nvSpPr>
        <p:spPr>
          <a:xfrm>
            <a:off x="10308200" y="2604300"/>
            <a:ext cx="2000100" cy="16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Windows, </a:t>
            </a:r>
            <a:br>
              <a:rPr lang="en-US" sz="2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US" sz="2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Linux, </a:t>
            </a:r>
            <a:br>
              <a:rPr lang="en-US" sz="2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-US" sz="2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MacOS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563275" y="4779975"/>
            <a:ext cx="3000300" cy="16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C#, F#, VB.NET, XAML, HTML, CSS, TypeScript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8953925" y="4932375"/>
            <a:ext cx="3273000" cy="16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rPr>
              <a:t>.NET Framework, Mono, .NET Core, Unity, Xamarin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8262" y="171400"/>
            <a:ext cx="4480275" cy="2419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Shape 225"/>
          <p:cNvCxnSpPr>
            <a:stCxn id="224" idx="2"/>
            <a:endCxn id="216" idx="0"/>
          </p:cNvCxnSpPr>
          <p:nvPr/>
        </p:nvCxnSpPr>
        <p:spPr>
          <a:xfrm>
            <a:off x="4858400" y="2590750"/>
            <a:ext cx="1237500" cy="25128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lang="en-US" sz="7200"/>
              <a:t>Rider IDE</a:t>
            </a:r>
          </a:p>
        </p:txBody>
      </p:sp>
      <p:sp>
        <p:nvSpPr>
          <p:cNvPr id="231" name="Shape 231"/>
          <p:cNvSpPr txBox="1"/>
          <p:nvPr>
            <p:ph type="title"/>
          </p:nvPr>
        </p:nvSpPr>
        <p:spPr>
          <a:xfrm>
            <a:off x="585000" y="1825750"/>
            <a:ext cx="11607000" cy="3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577850" lvl="0" marL="457200" marR="0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Gill Sans"/>
              <a:buChar char="●"/>
            </a:pPr>
            <a:r>
              <a:rPr i="0" lang="en-US" sz="5500"/>
              <a:t>Cross-Platform C# IDE</a:t>
            </a:r>
          </a:p>
          <a:p>
            <a:pPr indent="-577850" lvl="0" marL="457200" marR="0" rtl="0">
              <a:lnSpc>
                <a:spcPct val="90000"/>
              </a:lnSpc>
              <a:spcBef>
                <a:spcPts val="0"/>
              </a:spcBef>
              <a:buSzPct val="100000"/>
              <a:buChar char="●"/>
            </a:pPr>
            <a:r>
              <a:rPr i="0" lang="en-US" sz="5500"/>
              <a:t>Built on IntelliJ Platform</a:t>
            </a:r>
          </a:p>
          <a:p>
            <a:pPr indent="-577850" lvl="0" marL="457200" marR="0" rtl="0">
              <a:lnSpc>
                <a:spcPct val="90000"/>
              </a:lnSpc>
              <a:spcBef>
                <a:spcPts val="0"/>
              </a:spcBef>
              <a:buSzPct val="100000"/>
              <a:buChar char="●"/>
            </a:pPr>
            <a:r>
              <a:rPr i="0" lang="en-US" sz="5500"/>
              <a:t>ReSharper as back-end</a:t>
            </a:r>
          </a:p>
          <a:p>
            <a:pPr indent="-577850" lvl="0" marL="457200" marR="0" rtl="0">
              <a:lnSpc>
                <a:spcPct val="90000"/>
              </a:lnSpc>
              <a:spcBef>
                <a:spcPts val="0"/>
              </a:spcBef>
              <a:buSzPct val="100000"/>
              <a:buChar char="●"/>
            </a:pPr>
            <a:r>
              <a:rPr i="0" lang="en-US" sz="5500"/>
              <a:t>Written in Kotlin + C#</a:t>
            </a: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9550" y="5532300"/>
            <a:ext cx="3627525" cy="1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ctrTitle"/>
          </p:nvPr>
        </p:nvSpPr>
        <p:spPr>
          <a:xfrm>
            <a:off x="0" y="4670950"/>
            <a:ext cx="124548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bin"/>
              <a:buNone/>
            </a:pPr>
            <a:r>
              <a:rPr lang="en-US" sz="7200"/>
              <a:t>Rider IDE for .NET developer</a:t>
            </a:r>
          </a:p>
        </p:txBody>
      </p:sp>
      <p:sp>
        <p:nvSpPr>
          <p:cNvPr id="91" name="Shape 91"/>
          <p:cNvSpPr txBox="1"/>
          <p:nvPr>
            <p:ph idx="1" type="subTitle"/>
          </p:nvPr>
        </p:nvSpPr>
        <p:spPr>
          <a:xfrm>
            <a:off x="444825" y="5876150"/>
            <a:ext cx="103803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/>
              <a:t>Dmytro Zhluktenko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6000"/>
              <a:t>Architecture</a:t>
            </a:r>
          </a:p>
        </p:txBody>
      </p:sp>
      <p:sp>
        <p:nvSpPr>
          <p:cNvPr id="239" name="Shape 239"/>
          <p:cNvSpPr/>
          <p:nvPr/>
        </p:nvSpPr>
        <p:spPr>
          <a:xfrm>
            <a:off x="826500" y="2968374"/>
            <a:ext cx="2896500" cy="1325699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US" sz="2400"/>
              <a:t>Rider</a:t>
            </a:r>
          </a:p>
        </p:txBody>
      </p:sp>
      <p:sp>
        <p:nvSpPr>
          <p:cNvPr id="240" name="Shape 240"/>
          <p:cNvSpPr/>
          <p:nvPr/>
        </p:nvSpPr>
        <p:spPr>
          <a:xfrm>
            <a:off x="826500" y="4294075"/>
            <a:ext cx="2896500" cy="6753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US" sz="2400"/>
              <a:t>IntelliJ platform</a:t>
            </a:r>
          </a:p>
        </p:txBody>
      </p:sp>
      <p:sp>
        <p:nvSpPr>
          <p:cNvPr id="241" name="Shape 241"/>
          <p:cNvSpPr/>
          <p:nvPr/>
        </p:nvSpPr>
        <p:spPr>
          <a:xfrm>
            <a:off x="826500" y="4969375"/>
            <a:ext cx="2896500" cy="7665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US" sz="2400"/>
              <a:t>JVM</a:t>
            </a:r>
          </a:p>
        </p:txBody>
      </p:sp>
      <p:sp>
        <p:nvSpPr>
          <p:cNvPr id="242" name="Shape 242"/>
          <p:cNvSpPr/>
          <p:nvPr/>
        </p:nvSpPr>
        <p:spPr>
          <a:xfrm>
            <a:off x="6525050" y="2968374"/>
            <a:ext cx="2896500" cy="1325699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2400"/>
              <a:t>ReSharper as a Service</a:t>
            </a:r>
          </a:p>
        </p:txBody>
      </p:sp>
      <p:sp>
        <p:nvSpPr>
          <p:cNvPr id="243" name="Shape 243"/>
          <p:cNvSpPr/>
          <p:nvPr/>
        </p:nvSpPr>
        <p:spPr>
          <a:xfrm>
            <a:off x="6525050" y="4294075"/>
            <a:ext cx="2896500" cy="1441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2400"/>
              <a:t>.NET</a:t>
            </a:r>
          </a:p>
        </p:txBody>
      </p:sp>
      <p:cxnSp>
        <p:nvCxnSpPr>
          <p:cNvPr id="244" name="Shape 244"/>
          <p:cNvCxnSpPr>
            <a:stCxn id="239" idx="3"/>
            <a:endCxn id="242" idx="1"/>
          </p:cNvCxnSpPr>
          <p:nvPr/>
        </p:nvCxnSpPr>
        <p:spPr>
          <a:xfrm>
            <a:off x="3723000" y="3631224"/>
            <a:ext cx="28020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lg" w="lg" type="triangle"/>
            <a:tailEnd len="lg" w="lg" type="triangle"/>
          </a:ln>
        </p:spPr>
      </p:cxnSp>
      <p:sp>
        <p:nvSpPr>
          <p:cNvPr id="245" name="Shape 245"/>
          <p:cNvSpPr txBox="1"/>
          <p:nvPr/>
        </p:nvSpPr>
        <p:spPr>
          <a:xfrm>
            <a:off x="4313125" y="3047100"/>
            <a:ext cx="16218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>
                <a:solidFill>
                  <a:srgbClr val="F3F3F3"/>
                </a:solidFill>
              </a:rPr>
              <a:t>Protocol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lang="en-US" sz="7200"/>
              <a:t>Things</a:t>
            </a:r>
          </a:p>
        </p:txBody>
      </p:sp>
      <p:pic>
        <p:nvPicPr>
          <p:cNvPr descr="fsharp.gif"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425" y="94300"/>
            <a:ext cx="10279376" cy="642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346225" y="6518925"/>
            <a:ext cx="101268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https://github.com/fsharp/FSharp.Compiler.Service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lang="en-US" sz="7200"/>
              <a:t>Things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346225" y="6518925"/>
            <a:ext cx="101268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https://github.com/fsharp/FSharp.Compiler.Service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75423" y="1825749"/>
            <a:ext cx="12636647" cy="450145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lang="en-US" sz="7200"/>
              <a:t>Things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25" y="1825750"/>
            <a:ext cx="1072515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1246850" y="5178850"/>
            <a:ext cx="10368600" cy="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u="sng">
                <a:solidFill>
                  <a:srgbClr val="FF9900"/>
                </a:solidFill>
                <a:hlinkClick r:id="rId4"/>
              </a:rPr>
              <a:t>http://aakinshin.net/blog/post/rider-nuget-search/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lang="en-US" sz="7200"/>
              <a:t>Things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346225" y="6518925"/>
            <a:ext cx="101268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https://github.com/fsharp/FSharp.Compiler.Service</a:t>
            </a:r>
          </a:p>
        </p:txBody>
      </p:sp>
      <p:pic>
        <p:nvPicPr>
          <p:cNvPr descr="front.gif"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4487" y="1690901"/>
            <a:ext cx="7603025" cy="524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lang="en-US" sz="7200"/>
              <a:t>Numbers</a:t>
            </a:r>
          </a:p>
        </p:txBody>
      </p:sp>
      <p:sp>
        <p:nvSpPr>
          <p:cNvPr id="279" name="Shape 279"/>
          <p:cNvSpPr txBox="1"/>
          <p:nvPr>
            <p:ph type="title"/>
          </p:nvPr>
        </p:nvSpPr>
        <p:spPr>
          <a:xfrm>
            <a:off x="46675" y="962325"/>
            <a:ext cx="12192000" cy="3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b="0" i="0" lang="en-US" sz="25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∞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6925" y="4650600"/>
            <a:ext cx="4226936" cy="22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59775"/>
            <a:ext cx="7794675" cy="504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lang="en-US" sz="7200"/>
              <a:t>Numbers</a:t>
            </a:r>
          </a:p>
        </p:txBody>
      </p:sp>
      <p:sp>
        <p:nvSpPr>
          <p:cNvPr id="287" name="Shape 287"/>
          <p:cNvSpPr txBox="1"/>
          <p:nvPr>
            <p:ph type="title"/>
          </p:nvPr>
        </p:nvSpPr>
        <p:spPr>
          <a:xfrm>
            <a:off x="46675" y="962325"/>
            <a:ext cx="12192000" cy="3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b="0" i="0" lang="en-US" sz="25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???</a:t>
            </a: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6925" y="4650600"/>
            <a:ext cx="4226936" cy="22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605" y="4346024"/>
            <a:ext cx="12001069" cy="24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lang="en-US" sz="7200"/>
              <a:t>Things</a:t>
            </a:r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499" y="-358625"/>
            <a:ext cx="12389600" cy="77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lang="en-US" sz="7200"/>
              <a:t>Things</a:t>
            </a:r>
          </a:p>
        </p:txBody>
      </p:sp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499" y="-358625"/>
            <a:ext cx="12389600" cy="774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1575" y="3323925"/>
            <a:ext cx="12618674" cy="36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lang="en-US" sz="7200"/>
              <a:t>But first...</a:t>
            </a:r>
          </a:p>
        </p:txBody>
      </p:sp>
      <p:pic>
        <p:nvPicPr>
          <p:cNvPr descr="S-Y-c_rqTW6_5qhpJvMnFA.png"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325" y="1598662"/>
            <a:ext cx="4178475" cy="5051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747775_136955803461969_6730799031719373900_n.jpg"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225" y="1598650"/>
            <a:ext cx="4178474" cy="41784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396050" y="5880100"/>
            <a:ext cx="78360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u="sng">
                <a:solidFill>
                  <a:srgbClr val="FF9900"/>
                </a:solidFill>
                <a:hlinkClick r:id="rId5"/>
              </a:rPr>
              <a:t>github.com/d1mnewz</a:t>
            </a:r>
            <a:br>
              <a:rPr lang="en-US" sz="1800">
                <a:solidFill>
                  <a:srgbClr val="FF9900"/>
                </a:solidFill>
              </a:rPr>
            </a:br>
            <a:r>
              <a:rPr lang="en-US" sz="1800" u="sng">
                <a:solidFill>
                  <a:srgbClr val="FF9900"/>
                </a:solidFill>
                <a:hlinkClick r:id="rId6"/>
              </a:rPr>
              <a:t>facebook.com/dmytro.zhluktenko</a:t>
            </a:r>
            <a:br>
              <a:rPr lang="en-US" sz="1800">
                <a:solidFill>
                  <a:srgbClr val="FF9900"/>
                </a:solidFill>
              </a:rPr>
            </a:br>
            <a:r>
              <a:rPr lang="en-US" sz="1800" u="sng">
                <a:solidFill>
                  <a:srgbClr val="FF9900"/>
                </a:solidFill>
                <a:hlinkClick r:id="rId7"/>
              </a:rPr>
              <a:t>facebook.com/MSPInUkraine/</a:t>
            </a:r>
            <a:r>
              <a:rPr lang="en-US" sz="1800">
                <a:solidFill>
                  <a:srgbClr val="FF9900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100" name="Shape 100"/>
          <p:cNvSpPr txBox="1"/>
          <p:nvPr/>
        </p:nvSpPr>
        <p:spPr>
          <a:xfrm rot="-708">
            <a:off x="9362449" y="2497401"/>
            <a:ext cx="2913300" cy="3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>
                <a:solidFill>
                  <a:srgbClr val="FF9900"/>
                </a:solidFill>
              </a:rPr>
              <a:t>C#, F#, ASP.NET Core,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000">
                <a:solidFill>
                  <a:srgbClr val="FF9900"/>
                </a:solidFill>
              </a:rPr>
              <a:t>NoSQL, Microsoft Bot Framework,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000">
                <a:solidFill>
                  <a:srgbClr val="FF9900"/>
                </a:solidFill>
              </a:rPr>
              <a:t> Azure, Caching, AR, Messaging, 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lang="en-US" sz="7200"/>
              <a:t>Numbers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lang="en-US" sz="7200"/>
              <a:t>Numbers</a:t>
            </a:r>
          </a:p>
        </p:txBody>
      </p:sp>
      <p:sp>
        <p:nvSpPr>
          <p:cNvPr id="111" name="Shape 111"/>
          <p:cNvSpPr txBox="1"/>
          <p:nvPr>
            <p:ph type="title"/>
          </p:nvPr>
        </p:nvSpPr>
        <p:spPr>
          <a:xfrm>
            <a:off x="46675" y="2314800"/>
            <a:ext cx="121920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i="0" lang="en-US" sz="15000"/>
              <a:t>20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lang="en-US" sz="7200"/>
              <a:t>Numbers</a:t>
            </a:r>
          </a:p>
        </p:txBody>
      </p:sp>
      <p:sp>
        <p:nvSpPr>
          <p:cNvPr id="117" name="Shape 117"/>
          <p:cNvSpPr txBox="1"/>
          <p:nvPr>
            <p:ph type="title"/>
          </p:nvPr>
        </p:nvSpPr>
        <p:spPr>
          <a:xfrm>
            <a:off x="46675" y="2314800"/>
            <a:ext cx="121920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i="0" lang="en-US" sz="15000"/>
              <a:t>-1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lang="en-US" sz="7200"/>
              <a:t>Numbers</a:t>
            </a:r>
          </a:p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46675" y="2314800"/>
            <a:ext cx="121920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i="0" lang="en-US" sz="15000"/>
              <a:t>2004</a:t>
            </a:r>
          </a:p>
        </p:txBody>
      </p:sp>
      <p:sp>
        <p:nvSpPr>
          <p:cNvPr id="124" name="Shape 124"/>
          <p:cNvSpPr txBox="1"/>
          <p:nvPr>
            <p:ph type="title"/>
          </p:nvPr>
        </p:nvSpPr>
        <p:spPr>
          <a:xfrm>
            <a:off x="0" y="4084125"/>
            <a:ext cx="123912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i="0" lang="en-US" sz="15000"/>
              <a:t>Linux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lang="en-US" sz="7200"/>
              <a:t>Numbers</a:t>
            </a:r>
          </a:p>
        </p:txBody>
      </p:sp>
      <p:sp>
        <p:nvSpPr>
          <p:cNvPr id="130" name="Shape 130"/>
          <p:cNvSpPr txBox="1"/>
          <p:nvPr>
            <p:ph type="title"/>
          </p:nvPr>
        </p:nvSpPr>
        <p:spPr>
          <a:xfrm>
            <a:off x="46675" y="962325"/>
            <a:ext cx="12192000" cy="3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b="0" i="0" lang="en-US" sz="25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∞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6925" y="4650600"/>
            <a:ext cx="4226936" cy="22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lang="en-US" sz="7200"/>
              <a:t>Numbers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9475" y="4345800"/>
            <a:ext cx="3942518" cy="220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>
            <p:ph type="title"/>
          </p:nvPr>
        </p:nvSpPr>
        <p:spPr>
          <a:xfrm>
            <a:off x="0" y="1495575"/>
            <a:ext cx="12192000" cy="29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b="0" i="0" lang="en-US" sz="250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∞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Burea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Burea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